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53" autoAdjust="0"/>
  </p:normalViewPr>
  <p:slideViewPr>
    <p:cSldViewPr snapToGrid="0">
      <p:cViewPr varScale="1">
        <p:scale>
          <a:sx n="158" d="100"/>
          <a:sy n="158" d="100"/>
        </p:scale>
        <p:origin x="180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Hi all, we are the Gretta Grettas.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5cd77434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5cd77434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We had a friend that even posted a video of his backyard showing that it was snowing in May 9th.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5cd77434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5cd77434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5cd77434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5cd77434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5cd77434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5cd77434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5cd77434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5cd77434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0" y="4589750"/>
            <a:ext cx="9144000" cy="553800"/>
          </a:xfrm>
          <a:prstGeom prst="rect">
            <a:avLst/>
          </a:prstGeom>
          <a:solidFill>
            <a:srgbClr val="F3F3F3"/>
          </a:solid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a:solidFill>
                  <a:schemeClr val="dk1"/>
                </a:solidFill>
              </a:rPr>
              <a:t> </a:t>
            </a:r>
            <a:r>
              <a:rPr lang="en" sz="2300">
                <a:solidFill>
                  <a:schemeClr val="dk1"/>
                </a:solidFill>
              </a:rPr>
              <a:t>The Erdős Institute   </a:t>
            </a:r>
            <a:r>
              <a:rPr lang="en" sz="1600">
                <a:solidFill>
                  <a:schemeClr val="dk1"/>
                </a:solidFill>
              </a:rPr>
              <a:t>					    May 2020 Data Science Boot Camp</a:t>
            </a:r>
            <a:endParaRPr sz="1600">
              <a:solidFill>
                <a:schemeClr val="dk1"/>
              </a:solidFill>
            </a:endParaRPr>
          </a:p>
        </p:txBody>
      </p:sp>
      <p:pic>
        <p:nvPicPr>
          <p:cNvPr id="10" name="Google Shape;10;p1"/>
          <p:cNvPicPr preferRelativeResize="0"/>
          <p:nvPr/>
        </p:nvPicPr>
        <p:blipFill>
          <a:blip r:embed="rId13">
            <a:alphaModFix/>
          </a:blip>
          <a:stretch>
            <a:fillRect/>
          </a:stretch>
        </p:blipFill>
        <p:spPr>
          <a:xfrm>
            <a:off x="76200" y="4648402"/>
            <a:ext cx="436475" cy="4364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mailto:ppetes@snail.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mailto:rskeeter@snail.com" TargetMode="External"/><Relationship Id="rId5" Type="http://schemas.openxmlformats.org/officeDocument/2006/relationships/hyperlink" Target="mailto:ddaniels@snail.com" TargetMode="Externa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pic>
        <p:nvPicPr>
          <p:cNvPr id="3" name="Picture 2" descr="A turtle swimming under water&#10;&#10;Description automatically generated">
            <a:extLst>
              <a:ext uri="{FF2B5EF4-FFF2-40B4-BE49-F238E27FC236}">
                <a16:creationId xmlns:a16="http://schemas.microsoft.com/office/drawing/2014/main" id="{AFB4BB28-5551-4A48-8624-5CD3A250BE30}"/>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56000"/>
                    </a14:imgEffect>
                    <a14:imgEffect>
                      <a14:brightnessContrast bright="-5000" contrast="19000"/>
                    </a14:imgEffect>
                  </a14:imgLayer>
                </a14:imgProps>
              </a:ext>
            </a:extLst>
          </a:blip>
          <a:stretch>
            <a:fillRect/>
          </a:stretch>
        </p:blipFill>
        <p:spPr>
          <a:xfrm>
            <a:off x="0" y="164950"/>
            <a:ext cx="9141248" cy="4431113"/>
          </a:xfrm>
          <a:prstGeom prst="rect">
            <a:avLst/>
          </a:prstGeom>
          <a:effectLst>
            <a:outerShdw blurRad="50800" dist="50800" dir="5400000" sx="1000" sy="1000" algn="ctr" rotWithShape="0">
              <a:srgbClr val="000000">
                <a:alpha val="0"/>
              </a:srgbClr>
            </a:outerShdw>
            <a:reflection endPos="0" dir="5400000" sy="-100000" algn="bl" rotWithShape="0"/>
          </a:effectLst>
        </p:spPr>
      </p:pic>
      <p:sp>
        <p:nvSpPr>
          <p:cNvPr id="57" name="Google Shape;57;p13"/>
          <p:cNvSpPr txBox="1">
            <a:spLocks noGrp="1"/>
          </p:cNvSpPr>
          <p:nvPr>
            <p:ph type="ctrTitle"/>
          </p:nvPr>
        </p:nvSpPr>
        <p:spPr>
          <a:xfrm>
            <a:off x="311708" y="1649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chemeClr val="bg1"/>
                </a:solidFill>
              </a:rPr>
              <a:t>Gretta Grettas</a:t>
            </a:r>
            <a:endParaRPr dirty="0">
              <a:solidFill>
                <a:schemeClr val="bg1"/>
              </a:solidFill>
            </a:endParaRPr>
          </a:p>
        </p:txBody>
      </p:sp>
      <p:sp>
        <p:nvSpPr>
          <p:cNvPr id="58" name="Google Shape;58;p13"/>
          <p:cNvSpPr txBox="1">
            <a:spLocks noGrp="1"/>
          </p:cNvSpPr>
          <p:nvPr>
            <p:ph type="subTitle" idx="1"/>
          </p:nvPr>
        </p:nvSpPr>
        <p:spPr>
          <a:xfrm>
            <a:off x="311700" y="2320825"/>
            <a:ext cx="8520600" cy="4590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bg1"/>
                </a:solidFill>
              </a:rPr>
              <a:t>Team </a:t>
            </a:r>
            <a:r>
              <a:rPr lang="tr-TR" sz="1400" b="1" dirty="0">
                <a:solidFill>
                  <a:schemeClr val="bg1"/>
                </a:solidFill>
              </a:rPr>
              <a:t>8</a:t>
            </a:r>
            <a:r>
              <a:rPr lang="en" sz="1400" b="1" dirty="0">
                <a:solidFill>
                  <a:schemeClr val="bg1"/>
                </a:solidFill>
              </a:rPr>
              <a:t>: </a:t>
            </a:r>
            <a:r>
              <a:rPr lang="tr-TR" sz="1400" b="1" dirty="0">
                <a:solidFill>
                  <a:schemeClr val="bg1"/>
                </a:solidFill>
              </a:rPr>
              <a:t>Güzin Duygu Yılmaz</a:t>
            </a:r>
            <a:r>
              <a:rPr lang="en" sz="1400" b="1" dirty="0">
                <a:solidFill>
                  <a:schemeClr val="bg1"/>
                </a:solidFill>
              </a:rPr>
              <a:t>, </a:t>
            </a:r>
            <a:r>
              <a:rPr lang="tr-TR" sz="1400" b="1" dirty="0">
                <a:solidFill>
                  <a:schemeClr val="bg1"/>
                </a:solidFill>
              </a:rPr>
              <a:t>M. Yarkın Ergin</a:t>
            </a:r>
            <a:r>
              <a:rPr lang="en" sz="1400" b="1" dirty="0">
                <a:solidFill>
                  <a:schemeClr val="bg1"/>
                </a:solidFill>
              </a:rPr>
              <a:t>, </a:t>
            </a:r>
            <a:r>
              <a:rPr lang="tr-TR" sz="1400" b="1" dirty="0">
                <a:solidFill>
                  <a:schemeClr val="bg1"/>
                </a:solidFill>
              </a:rPr>
              <a:t>Ghanashyam Khanal, Plamen Kamenov</a:t>
            </a:r>
            <a:endParaRPr sz="3200" b="1" dirty="0">
              <a:solidFill>
                <a:schemeClr val="bg1"/>
              </a:solidFill>
            </a:endParaRPr>
          </a:p>
        </p:txBody>
      </p:sp>
      <p:sp>
        <p:nvSpPr>
          <p:cNvPr id="59" name="Google Shape;59;p13"/>
          <p:cNvSpPr txBox="1">
            <a:spLocks noGrp="1"/>
          </p:cNvSpPr>
          <p:nvPr>
            <p:ph type="subTitle" idx="1"/>
          </p:nvPr>
        </p:nvSpPr>
        <p:spPr>
          <a:xfrm>
            <a:off x="311700" y="2883100"/>
            <a:ext cx="85206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1300" i="1" dirty="0">
                <a:solidFill>
                  <a:schemeClr val="bg1"/>
                </a:solidFill>
              </a:rPr>
              <a:t>A quick look at pollutants and temperature since the lockdown</a:t>
            </a:r>
            <a:endParaRPr sz="3500" i="1" dirty="0">
              <a:solidFill>
                <a:schemeClr val="bg1"/>
              </a:solidFill>
            </a:endParaRPr>
          </a:p>
        </p:txBody>
      </p:sp>
      <p:sp>
        <p:nvSpPr>
          <p:cNvPr id="60" name="Google Shape;60;p13"/>
          <p:cNvSpPr txBox="1"/>
          <p:nvPr/>
        </p:nvSpPr>
        <p:spPr>
          <a:xfrm>
            <a:off x="2377440" y="3329796"/>
            <a:ext cx="4389120" cy="328500"/>
          </a:xfrm>
          <a:prstGeom prst="rect">
            <a:avLst/>
          </a:prstGeom>
          <a:noFill/>
          <a:ln>
            <a:noFill/>
          </a:ln>
        </p:spPr>
        <p:txBody>
          <a:bodyPr spcFirstLastPara="1" wrap="square" lIns="91425" tIns="91425" rIns="91425" bIns="91425" anchor="t" anchorCtr="0">
            <a:noAutofit/>
          </a:bodyPr>
          <a:lstStyle/>
          <a:p>
            <a:pPr lvl="0" algn="ctr"/>
            <a:r>
              <a:rPr lang="en" b="1" dirty="0">
                <a:solidFill>
                  <a:schemeClr val="bg1"/>
                </a:solidFill>
              </a:rPr>
              <a:t>https://github.com/</a:t>
            </a:r>
            <a:r>
              <a:rPr lang="en-US" b="1" dirty="0">
                <a:solidFill>
                  <a:schemeClr val="bg1"/>
                </a:solidFill>
              </a:rPr>
              <a:t> </a:t>
            </a:r>
            <a:r>
              <a:rPr lang="en-US" b="1" dirty="0" err="1">
                <a:solidFill>
                  <a:schemeClr val="bg1"/>
                </a:solidFill>
              </a:rPr>
              <a:t>yilmazduygu</a:t>
            </a:r>
            <a:r>
              <a:rPr lang="en-US" b="1" dirty="0">
                <a:solidFill>
                  <a:schemeClr val="bg1"/>
                </a:solidFill>
              </a:rPr>
              <a:t>/</a:t>
            </a:r>
            <a:r>
              <a:rPr lang="en-US" b="1" dirty="0" err="1">
                <a:solidFill>
                  <a:schemeClr val="bg1"/>
                </a:solidFill>
              </a:rPr>
              <a:t>gretta-grettas</a:t>
            </a:r>
            <a:endParaRPr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Is it chillier?</a:t>
            </a:r>
            <a:endParaRPr dirty="0"/>
          </a:p>
        </p:txBody>
      </p:sp>
      <p:sp>
        <p:nvSpPr>
          <p:cNvPr id="66" name="Google Shape;66;p14"/>
          <p:cNvSpPr txBox="1">
            <a:spLocks noGrp="1"/>
          </p:cNvSpPr>
          <p:nvPr>
            <p:ph type="body" idx="1"/>
          </p:nvPr>
        </p:nvSpPr>
        <p:spPr>
          <a:xfrm>
            <a:off x="311700" y="1152475"/>
            <a:ext cx="8520600" cy="41885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600" b="1" dirty="0"/>
              <a:t>Observation</a:t>
            </a:r>
            <a:r>
              <a:rPr lang="en" sz="1600" dirty="0"/>
              <a:t>: </a:t>
            </a:r>
            <a:r>
              <a:rPr lang="tr-TR" sz="1600" dirty="0"/>
              <a:t>After the start of the lockdown procedures throughout the world due to COVID-19, posts showing natural life slowly returning to environments where humans usually frequent, began to crop up on social media. Some people claimed that this is the result of quarantining which results in decline of activities that pollute the environment. </a:t>
            </a:r>
            <a:endParaRPr sz="1600" dirty="0"/>
          </a:p>
          <a:p>
            <a:pPr marL="0" lvl="0" indent="0" algn="l" rtl="0">
              <a:spcBef>
                <a:spcPts val="1600"/>
              </a:spcBef>
              <a:spcAft>
                <a:spcPts val="0"/>
              </a:spcAft>
              <a:buNone/>
            </a:pPr>
            <a:r>
              <a:rPr lang="tr-TR" sz="1600" b="1" dirty="0"/>
              <a:t>Questions</a:t>
            </a:r>
            <a:r>
              <a:rPr lang="en" sz="1600" b="1" dirty="0"/>
              <a:t>:</a:t>
            </a:r>
            <a:r>
              <a:rPr lang="en" sz="1600" dirty="0"/>
              <a:t> </a:t>
            </a:r>
            <a:r>
              <a:rPr lang="tr-TR" sz="1600" dirty="0"/>
              <a:t>Did pollutant gasses in the air really decrease because people stayed indoors? What is the relationship between pollution levels and temperature levels, and could the current levels of pollution be used to predict the current degrees of temperature?</a:t>
            </a:r>
            <a:endParaRPr sz="1600" dirty="0"/>
          </a:p>
          <a:p>
            <a:pPr marL="0" lvl="0" indent="0" algn="l" rtl="0">
              <a:spcBef>
                <a:spcPts val="1600"/>
              </a:spcBef>
              <a:spcAft>
                <a:spcPts val="1600"/>
              </a:spcAft>
              <a:buNone/>
            </a:pPr>
            <a:r>
              <a:rPr lang="en" sz="1600" b="1" dirty="0"/>
              <a:t>Goal:</a:t>
            </a:r>
            <a:r>
              <a:rPr lang="en" sz="1600" dirty="0"/>
              <a:t> </a:t>
            </a:r>
            <a:r>
              <a:rPr lang="tr-TR" sz="1600" dirty="0"/>
              <a:t>conduct</a:t>
            </a:r>
            <a:r>
              <a:rPr lang="en" sz="1600" dirty="0"/>
              <a:t> a </a:t>
            </a:r>
            <a:r>
              <a:rPr lang="tr-TR" sz="1600" dirty="0"/>
              <a:t>time series analysis of historical temperature and pollution data to see how levels have changed since the lockdown.</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Methods/Packages Used</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tr-TR" dirty="0"/>
              <a:t>Kaggle: NOAA using SQL </a:t>
            </a:r>
          </a:p>
          <a:p>
            <a:pPr marL="457200" lvl="0" indent="-342900" algn="l" rtl="0">
              <a:spcBef>
                <a:spcPts val="0"/>
              </a:spcBef>
              <a:spcAft>
                <a:spcPts val="0"/>
              </a:spcAft>
              <a:buSzPts val="1800"/>
              <a:buAutoNum type="arabicPeriod"/>
            </a:pPr>
            <a:r>
              <a:rPr lang="tr-TR" dirty="0"/>
              <a:t>R packages: tidyr (data manipulation), tseries &amp; fpp2 (time series analysis), ggplot2 (visualization)</a:t>
            </a:r>
          </a:p>
          <a:p>
            <a:pPr marL="457200" lvl="0" indent="-342900" algn="l" rtl="0">
              <a:spcBef>
                <a:spcPts val="0"/>
              </a:spcBef>
              <a:spcAft>
                <a:spcPts val="0"/>
              </a:spcAft>
              <a:buSzPts val="1800"/>
              <a:buAutoNum type="arabicPeriod"/>
            </a:pPr>
            <a:r>
              <a:rPr lang="tr-TR" dirty="0"/>
              <a:t>Python modules: matplotlib &amp; statsmodels</a:t>
            </a:r>
            <a:r>
              <a:rPr lang="en" dirty="0"/>
              <a:t> (</a:t>
            </a:r>
            <a:r>
              <a:rPr lang="tr-TR" dirty="0"/>
              <a:t>visualization</a:t>
            </a:r>
            <a:r>
              <a:rPr lang="en" dirty="0"/>
              <a:t>)</a:t>
            </a:r>
            <a:r>
              <a:rPr lang="tr-TR" dirty="0"/>
              <a:t>, sklearn (statistical analysis)</a:t>
            </a:r>
            <a:endParaRPr dirty="0"/>
          </a:p>
          <a:p>
            <a:pPr marL="457200" lvl="0" indent="-342900" algn="l" rtl="0">
              <a:spcBef>
                <a:spcPts val="0"/>
              </a:spcBef>
              <a:spcAft>
                <a:spcPts val="0"/>
              </a:spcAft>
              <a:buSzPts val="1800"/>
              <a:buAutoNum type="arabicPeriod"/>
            </a:pPr>
            <a:r>
              <a:rPr lang="tr-TR" dirty="0"/>
              <a:t>ARIMA and Exponential Smoothing</a:t>
            </a:r>
            <a:r>
              <a:rPr lang="en" dirty="0"/>
              <a:t> </a:t>
            </a:r>
            <a:r>
              <a:rPr lang="tr-TR" dirty="0"/>
              <a:t>methods </a:t>
            </a:r>
            <a:r>
              <a:rPr lang="en" dirty="0"/>
              <a:t>to identify </a:t>
            </a:r>
            <a:r>
              <a:rPr lang="tr-TR" dirty="0"/>
              <a:t>the underlying pattern of temperature data and its association with pollutant gasses</a:t>
            </a:r>
            <a:endParaRPr dirty="0"/>
          </a:p>
        </p:txBody>
      </p:sp>
      <p:pic>
        <p:nvPicPr>
          <p:cNvPr id="73" name="Google Shape;73;p15"/>
          <p:cNvPicPr preferRelativeResize="0"/>
          <p:nvPr/>
        </p:nvPicPr>
        <p:blipFill>
          <a:blip r:embed="rId3">
            <a:alphaModFix/>
          </a:blip>
          <a:stretch>
            <a:fillRect/>
          </a:stretch>
        </p:blipFill>
        <p:spPr>
          <a:xfrm>
            <a:off x="218425" y="3657600"/>
            <a:ext cx="1125925" cy="689924"/>
          </a:xfrm>
          <a:prstGeom prst="rect">
            <a:avLst/>
          </a:prstGeom>
          <a:noFill/>
          <a:ln>
            <a:noFill/>
          </a:ln>
        </p:spPr>
      </p:pic>
      <p:pic>
        <p:nvPicPr>
          <p:cNvPr id="74" name="Google Shape;74;p15"/>
          <p:cNvPicPr preferRelativeResize="0"/>
          <p:nvPr/>
        </p:nvPicPr>
        <p:blipFill>
          <a:blip r:embed="rId4">
            <a:alphaModFix/>
          </a:blip>
          <a:stretch>
            <a:fillRect/>
          </a:stretch>
        </p:blipFill>
        <p:spPr>
          <a:xfrm>
            <a:off x="3294150" y="3760545"/>
            <a:ext cx="872450" cy="463853"/>
          </a:xfrm>
          <a:prstGeom prst="rect">
            <a:avLst/>
          </a:prstGeom>
          <a:noFill/>
          <a:ln>
            <a:noFill/>
          </a:ln>
        </p:spPr>
      </p:pic>
      <p:sp>
        <p:nvSpPr>
          <p:cNvPr id="75" name="Google Shape;75;p15"/>
          <p:cNvSpPr txBox="1"/>
          <p:nvPr/>
        </p:nvSpPr>
        <p:spPr>
          <a:xfrm>
            <a:off x="311700" y="4190275"/>
            <a:ext cx="8280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Donut?</a:t>
            </a:r>
            <a:endParaRPr/>
          </a:p>
        </p:txBody>
      </p:sp>
      <p:sp>
        <p:nvSpPr>
          <p:cNvPr id="76" name="Google Shape;76;p15"/>
          <p:cNvSpPr txBox="1"/>
          <p:nvPr/>
        </p:nvSpPr>
        <p:spPr>
          <a:xfrm>
            <a:off x="3338600" y="4190275"/>
            <a:ext cx="8280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Bagel?</a:t>
            </a:r>
            <a:endParaRPr/>
          </a:p>
        </p:txBody>
      </p:sp>
      <p:pic>
        <p:nvPicPr>
          <p:cNvPr id="77" name="Google Shape;77;p15"/>
          <p:cNvPicPr preferRelativeResize="0"/>
          <p:nvPr/>
        </p:nvPicPr>
        <p:blipFill>
          <a:blip r:embed="rId5">
            <a:alphaModFix/>
          </a:blip>
          <a:stretch>
            <a:fillRect/>
          </a:stretch>
        </p:blipFill>
        <p:spPr>
          <a:xfrm>
            <a:off x="6321051" y="3615211"/>
            <a:ext cx="1060762" cy="524564"/>
          </a:xfrm>
          <a:prstGeom prst="rect">
            <a:avLst/>
          </a:prstGeom>
          <a:noFill/>
          <a:ln>
            <a:noFill/>
          </a:ln>
        </p:spPr>
      </p:pic>
      <p:sp>
        <p:nvSpPr>
          <p:cNvPr id="78" name="Google Shape;78;p15"/>
          <p:cNvSpPr txBox="1"/>
          <p:nvPr/>
        </p:nvSpPr>
        <p:spPr>
          <a:xfrm>
            <a:off x="6321050" y="4139775"/>
            <a:ext cx="11313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Pie chart?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and Challenges</a:t>
            </a:r>
            <a:endParaRPr/>
          </a:p>
        </p:txBody>
      </p:sp>
      <p:sp>
        <p:nvSpPr>
          <p:cNvPr id="84" name="Google Shape;8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tr-TR" dirty="0"/>
              <a:t>Missing data were filled with naive method.</a:t>
            </a:r>
            <a:endParaRPr dirty="0"/>
          </a:p>
          <a:p>
            <a:pPr marL="457200" lvl="0" indent="-342900" algn="l" rtl="0">
              <a:spcBef>
                <a:spcPts val="0"/>
              </a:spcBef>
              <a:spcAft>
                <a:spcPts val="0"/>
              </a:spcAft>
              <a:buSzPts val="1800"/>
              <a:buAutoNum type="arabicPeriod"/>
            </a:pPr>
            <a:r>
              <a:rPr lang="tr-TR" dirty="0"/>
              <a:t>Temperatures doesn’t seem to be all that different</a:t>
            </a:r>
          </a:p>
          <a:p>
            <a:pPr marL="457200" lvl="0" indent="-342900" algn="l" rtl="0">
              <a:spcBef>
                <a:spcPts val="0"/>
              </a:spcBef>
              <a:spcAft>
                <a:spcPts val="0"/>
              </a:spcAft>
              <a:buSzPts val="1800"/>
              <a:buAutoNum type="arabicPeriod"/>
            </a:pPr>
            <a:r>
              <a:rPr lang="tr-TR" dirty="0"/>
              <a:t>Neither is the pollutant levels</a:t>
            </a:r>
          </a:p>
          <a:p>
            <a:pPr marL="457200" lvl="0" indent="0" algn="l" rtl="0">
              <a:spcBef>
                <a:spcPts val="1600"/>
              </a:spcBef>
              <a:spcAft>
                <a:spcPts val="1600"/>
              </a:spcAft>
              <a:buNone/>
            </a:pPr>
            <a:endParaRPr dirty="0"/>
          </a:p>
        </p:txBody>
      </p:sp>
      <p:pic>
        <p:nvPicPr>
          <p:cNvPr id="85" name="Google Shape;85;p16"/>
          <p:cNvPicPr preferRelativeResize="0"/>
          <p:nvPr/>
        </p:nvPicPr>
        <p:blipFill>
          <a:blip r:embed="rId3">
            <a:alphaModFix/>
          </a:blip>
          <a:stretch>
            <a:fillRect/>
          </a:stretch>
        </p:blipFill>
        <p:spPr>
          <a:xfrm>
            <a:off x="6919120" y="263900"/>
            <a:ext cx="1777150" cy="1777150"/>
          </a:xfrm>
          <a:prstGeom prst="rect">
            <a:avLst/>
          </a:prstGeom>
          <a:noFill/>
          <a:ln>
            <a:noFill/>
          </a:ln>
        </p:spPr>
      </p:pic>
      <p:sp>
        <p:nvSpPr>
          <p:cNvPr id="86" name="Google Shape;86;p16"/>
          <p:cNvSpPr txBox="1"/>
          <p:nvPr/>
        </p:nvSpPr>
        <p:spPr>
          <a:xfrm>
            <a:off x="7297585" y="1998350"/>
            <a:ext cx="14667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WT?!?!?</a:t>
            </a:r>
            <a:endParaRPr sz="2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p:txBody>
      </p:sp>
      <p:sp>
        <p:nvSpPr>
          <p:cNvPr id="92" name="Google Shape;92;p17"/>
          <p:cNvSpPr txBox="1">
            <a:spLocks noGrp="1"/>
          </p:cNvSpPr>
          <p:nvPr>
            <p:ph type="body" idx="1"/>
          </p:nvPr>
        </p:nvSpPr>
        <p:spPr>
          <a:xfrm>
            <a:off x="311700" y="1152475"/>
            <a:ext cx="8520600" cy="787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tr-TR" dirty="0"/>
              <a:t>Being able to see a representation of this relationship between pollutants and temperature in a world map would be cool, you could see which places’ weather gets affected by pollution more, and then maybe you can come up with interventions to reduce pollution in these targeted areas</a:t>
            </a:r>
            <a:endParaRPr dirty="0"/>
          </a:p>
          <a:p>
            <a:pPr marL="457200" lvl="0" indent="-342900" algn="l" rtl="0">
              <a:spcBef>
                <a:spcPts val="0"/>
              </a:spcBef>
              <a:spcAft>
                <a:spcPts val="0"/>
              </a:spcAft>
              <a:buSzPts val="1800"/>
              <a:buAutoNum type="arabicPeriod"/>
            </a:pPr>
            <a:r>
              <a:rPr lang="en" dirty="0"/>
              <a:t>Create an app for Android and iOS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3" name="Picture 2" descr="A turtle swimming under water&#10;&#10;Description automatically generated">
            <a:extLst>
              <a:ext uri="{FF2B5EF4-FFF2-40B4-BE49-F238E27FC236}">
                <a16:creationId xmlns:a16="http://schemas.microsoft.com/office/drawing/2014/main" id="{B926CA9F-4FFD-442E-AA26-4ED12BE26CAF}"/>
              </a:ext>
            </a:extLst>
          </p:cNvPr>
          <p:cNvPicPr>
            <a:picLocks noChangeAspect="1"/>
          </p:cNvPicPr>
          <p:nvPr/>
        </p:nvPicPr>
        <p:blipFill>
          <a:blip r:embed="rId3">
            <a:alphaModFix amt="82000"/>
            <a:extLst>
              <a:ext uri="{BEBA8EAE-BF5A-486C-A8C5-ECC9F3942E4B}">
                <a14:imgProps xmlns:a14="http://schemas.microsoft.com/office/drawing/2010/main">
                  <a14:imgLayer r:embed="rId4">
                    <a14:imgEffect>
                      <a14:sharpenSoften amount="32000"/>
                    </a14:imgEffect>
                    <a14:imgEffect>
                      <a14:brightnessContrast bright="-18000" contrast="36000"/>
                    </a14:imgEffect>
                  </a14:imgLayer>
                </a14:imgProps>
              </a:ext>
            </a:extLst>
          </a:blip>
          <a:stretch>
            <a:fillRect/>
          </a:stretch>
        </p:blipFill>
        <p:spPr>
          <a:xfrm>
            <a:off x="0" y="0"/>
            <a:ext cx="9144000" cy="4590674"/>
          </a:xfrm>
          <a:prstGeom prst="rect">
            <a:avLst/>
          </a:prstGeom>
        </p:spPr>
      </p:pic>
      <p:sp>
        <p:nvSpPr>
          <p:cNvPr id="97" name="Google Shape;97;p18"/>
          <p:cNvSpPr txBox="1">
            <a:spLocks noGrp="1"/>
          </p:cNvSpPr>
          <p:nvPr>
            <p:ph type="title"/>
          </p:nvPr>
        </p:nvSpPr>
        <p:spPr>
          <a:xfrm>
            <a:off x="3500629" y="194293"/>
            <a:ext cx="214274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Thank You!</a:t>
            </a:r>
            <a:endParaRPr dirty="0">
              <a:solidFill>
                <a:schemeClr val="bg1"/>
              </a:solidFill>
            </a:endParaRPr>
          </a:p>
        </p:txBody>
      </p:sp>
      <p:sp>
        <p:nvSpPr>
          <p:cNvPr id="98" name="Google Shape;98;p18"/>
          <p:cNvSpPr txBox="1"/>
          <p:nvPr/>
        </p:nvSpPr>
        <p:spPr>
          <a:xfrm>
            <a:off x="2090100" y="717040"/>
            <a:ext cx="4909200" cy="67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dirty="0">
                <a:solidFill>
                  <a:schemeClr val="bg1"/>
                </a:solidFill>
              </a:rPr>
              <a:t>TEAM </a:t>
            </a:r>
            <a:r>
              <a:rPr lang="tr-TR" sz="2900" b="1" dirty="0">
                <a:solidFill>
                  <a:schemeClr val="bg1"/>
                </a:solidFill>
              </a:rPr>
              <a:t>8</a:t>
            </a:r>
            <a:r>
              <a:rPr lang="en" sz="2900" b="1" dirty="0">
                <a:solidFill>
                  <a:schemeClr val="bg1"/>
                </a:solidFill>
              </a:rPr>
              <a:t>: </a:t>
            </a:r>
            <a:r>
              <a:rPr lang="tr-TR" sz="2900" b="1" dirty="0">
                <a:solidFill>
                  <a:schemeClr val="bg1"/>
                </a:solidFill>
              </a:rPr>
              <a:t>Gretta Grettas</a:t>
            </a:r>
            <a:endParaRPr sz="2900" b="1" dirty="0">
              <a:solidFill>
                <a:schemeClr val="bg1"/>
              </a:solidFill>
            </a:endParaRPr>
          </a:p>
        </p:txBody>
      </p:sp>
      <p:sp>
        <p:nvSpPr>
          <p:cNvPr id="99" name="Google Shape;99;p18"/>
          <p:cNvSpPr txBox="1"/>
          <p:nvPr/>
        </p:nvSpPr>
        <p:spPr>
          <a:xfrm>
            <a:off x="27142" y="1157141"/>
            <a:ext cx="2759329" cy="11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b="1" dirty="0">
                <a:solidFill>
                  <a:schemeClr val="bg1"/>
                </a:solidFill>
              </a:rPr>
              <a:t>Güzin Duygu Yılmaz</a:t>
            </a:r>
            <a:endParaRPr b="1" dirty="0">
              <a:solidFill>
                <a:schemeClr val="bg1"/>
              </a:solidFill>
            </a:endParaRPr>
          </a:p>
          <a:p>
            <a:pPr marL="0" lvl="0" indent="0" algn="ctr" rtl="0">
              <a:spcBef>
                <a:spcPts val="0"/>
              </a:spcBef>
              <a:spcAft>
                <a:spcPts val="0"/>
              </a:spcAft>
              <a:buNone/>
            </a:pPr>
            <a:r>
              <a:rPr lang="tr-TR" u="sng" dirty="0">
                <a:solidFill>
                  <a:schemeClr val="bg1"/>
                </a:solidFill>
              </a:rPr>
              <a:t>duyguyilmaz@windowslive.com</a:t>
            </a:r>
            <a:endParaRPr dirty="0">
              <a:solidFill>
                <a:schemeClr val="bg1"/>
              </a:solidFill>
            </a:endParaRPr>
          </a:p>
          <a:p>
            <a:pPr marL="0" lvl="0" indent="0" algn="ctr" rtl="0">
              <a:spcBef>
                <a:spcPts val="0"/>
              </a:spcBef>
              <a:spcAft>
                <a:spcPts val="0"/>
              </a:spcAft>
              <a:buNone/>
            </a:pPr>
            <a:endParaRPr dirty="0">
              <a:solidFill>
                <a:schemeClr val="bg1"/>
              </a:solidFill>
            </a:endParaRPr>
          </a:p>
          <a:p>
            <a:pPr lvl="0" algn="ctr"/>
            <a:r>
              <a:rPr lang="tr-TR" dirty="0">
                <a:solidFill>
                  <a:schemeClr val="bg1"/>
                </a:solidFill>
              </a:rPr>
              <a:t>Rutgers University</a:t>
            </a:r>
          </a:p>
        </p:txBody>
      </p:sp>
      <p:sp>
        <p:nvSpPr>
          <p:cNvPr id="100" name="Google Shape;100;p18"/>
          <p:cNvSpPr txBox="1"/>
          <p:nvPr/>
        </p:nvSpPr>
        <p:spPr>
          <a:xfrm>
            <a:off x="6999300" y="1160899"/>
            <a:ext cx="2144700" cy="11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b="1" dirty="0">
                <a:solidFill>
                  <a:schemeClr val="bg1"/>
                </a:solidFill>
              </a:rPr>
              <a:t>Ghanashyam Khanal</a:t>
            </a:r>
            <a:endParaRPr b="1" dirty="0">
              <a:solidFill>
                <a:schemeClr val="bg1"/>
              </a:solidFill>
            </a:endParaRPr>
          </a:p>
          <a:p>
            <a:pPr marL="0" lvl="0" indent="0" algn="ctr" rtl="0">
              <a:spcBef>
                <a:spcPts val="0"/>
              </a:spcBef>
              <a:spcAft>
                <a:spcPts val="0"/>
              </a:spcAft>
              <a:buNone/>
            </a:pPr>
            <a:r>
              <a:rPr lang="en" u="sng" dirty="0">
                <a:solidFill>
                  <a:schemeClr val="bg1"/>
                </a:solidFill>
                <a:hlinkClick r:id="rId5">
                  <a:extLst>
                    <a:ext uri="{A12FA001-AC4F-418D-AE19-62706E023703}">
                      <ahyp:hlinkClr xmlns:ahyp="http://schemas.microsoft.com/office/drawing/2018/hyperlinkcolor" val="tx"/>
                    </a:ext>
                  </a:extLst>
                </a:hlinkClick>
              </a:rPr>
              <a:t>ddaniels@snail.com</a:t>
            </a:r>
            <a:endParaRPr dirty="0">
              <a:solidFill>
                <a:schemeClr val="bg1"/>
              </a:solidFill>
            </a:endParaRPr>
          </a:p>
          <a:p>
            <a:pPr marL="0" lvl="0" indent="0" algn="ctr" rtl="0">
              <a:spcBef>
                <a:spcPts val="0"/>
              </a:spcBef>
              <a:spcAft>
                <a:spcPts val="0"/>
              </a:spcAft>
              <a:buNone/>
            </a:pPr>
            <a:endParaRPr lang="tr-TR" dirty="0">
              <a:solidFill>
                <a:schemeClr val="bg1"/>
              </a:solidFill>
            </a:endParaRPr>
          </a:p>
          <a:p>
            <a:pPr marL="0" lvl="0" indent="0" algn="ctr" rtl="0">
              <a:spcBef>
                <a:spcPts val="0"/>
              </a:spcBef>
              <a:spcAft>
                <a:spcPts val="0"/>
              </a:spcAft>
              <a:buNone/>
            </a:pPr>
            <a:r>
              <a:rPr lang="tr-TR" dirty="0">
                <a:solidFill>
                  <a:schemeClr val="bg1"/>
                </a:solidFill>
              </a:rPr>
              <a:t>Rutgers University</a:t>
            </a:r>
            <a:endParaRPr dirty="0">
              <a:solidFill>
                <a:schemeClr val="bg1"/>
              </a:solidFill>
            </a:endParaRPr>
          </a:p>
        </p:txBody>
      </p:sp>
      <p:sp>
        <p:nvSpPr>
          <p:cNvPr id="101" name="Google Shape;101;p18"/>
          <p:cNvSpPr txBox="1"/>
          <p:nvPr/>
        </p:nvSpPr>
        <p:spPr>
          <a:xfrm>
            <a:off x="7131150" y="2994137"/>
            <a:ext cx="1881000" cy="11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b="1" dirty="0">
                <a:solidFill>
                  <a:schemeClr val="bg1"/>
                </a:solidFill>
              </a:rPr>
              <a:t>Plamen Kamenov </a:t>
            </a:r>
            <a:endParaRPr b="1" dirty="0">
              <a:solidFill>
                <a:schemeClr val="bg1"/>
              </a:solidFill>
            </a:endParaRPr>
          </a:p>
          <a:p>
            <a:pPr marL="0" lvl="0" indent="0" algn="ctr" rtl="0">
              <a:spcBef>
                <a:spcPts val="0"/>
              </a:spcBef>
              <a:spcAft>
                <a:spcPts val="0"/>
              </a:spcAft>
              <a:buNone/>
            </a:pPr>
            <a:r>
              <a:rPr lang="en" u="sng" dirty="0">
                <a:solidFill>
                  <a:schemeClr val="bg1"/>
                </a:solidFill>
                <a:hlinkClick r:id="rId6">
                  <a:extLst>
                    <a:ext uri="{A12FA001-AC4F-418D-AE19-62706E023703}">
                      <ahyp:hlinkClr xmlns:ahyp="http://schemas.microsoft.com/office/drawing/2018/hyperlinkcolor" val="tx"/>
                    </a:ext>
                  </a:extLst>
                </a:hlinkClick>
              </a:rPr>
              <a:t>rskeeter@snail.com</a:t>
            </a:r>
            <a:endParaRPr dirty="0">
              <a:solidFill>
                <a:schemeClr val="bg1"/>
              </a:solidFill>
            </a:endParaRPr>
          </a:p>
          <a:p>
            <a:pPr marL="0" lvl="0" indent="0" algn="ctr" rtl="0">
              <a:spcBef>
                <a:spcPts val="0"/>
              </a:spcBef>
              <a:spcAft>
                <a:spcPts val="0"/>
              </a:spcAft>
              <a:buNone/>
            </a:pPr>
            <a:endParaRPr dirty="0">
              <a:solidFill>
                <a:schemeClr val="bg1"/>
              </a:solidFill>
            </a:endParaRPr>
          </a:p>
          <a:p>
            <a:pPr lvl="0" algn="ctr"/>
            <a:r>
              <a:rPr lang="tr-TR" dirty="0">
                <a:solidFill>
                  <a:schemeClr val="bg1"/>
                </a:solidFill>
              </a:rPr>
              <a:t>Rutgers University</a:t>
            </a:r>
          </a:p>
        </p:txBody>
      </p:sp>
      <p:sp>
        <p:nvSpPr>
          <p:cNvPr id="102" name="Google Shape;102;p18"/>
          <p:cNvSpPr txBox="1"/>
          <p:nvPr/>
        </p:nvSpPr>
        <p:spPr>
          <a:xfrm>
            <a:off x="2427686" y="4043318"/>
            <a:ext cx="4288628" cy="444900"/>
          </a:xfrm>
          <a:prstGeom prst="rect">
            <a:avLst/>
          </a:prstGeom>
          <a:noFill/>
          <a:ln>
            <a:noFill/>
          </a:ln>
        </p:spPr>
        <p:txBody>
          <a:bodyPr spcFirstLastPara="1" wrap="square" lIns="91425" tIns="91425" rIns="91425" bIns="91425" anchor="t" anchorCtr="0">
            <a:noAutofit/>
          </a:bodyPr>
          <a:lstStyle/>
          <a:p>
            <a:pPr lvl="0" algn="ctr"/>
            <a:r>
              <a:rPr lang="en" b="1" dirty="0">
                <a:solidFill>
                  <a:schemeClr val="bg1"/>
                </a:solidFill>
              </a:rPr>
              <a:t>https://github.com/</a:t>
            </a:r>
            <a:r>
              <a:rPr lang="en-US" b="1" dirty="0" err="1">
                <a:solidFill>
                  <a:schemeClr val="bg1"/>
                </a:solidFill>
              </a:rPr>
              <a:t>yilmazduygu</a:t>
            </a:r>
            <a:r>
              <a:rPr lang="en-US" b="1" dirty="0">
                <a:solidFill>
                  <a:schemeClr val="bg1"/>
                </a:solidFill>
              </a:rPr>
              <a:t>/</a:t>
            </a:r>
            <a:r>
              <a:rPr lang="en-US" b="1" dirty="0" err="1">
                <a:solidFill>
                  <a:schemeClr val="bg1"/>
                </a:solidFill>
              </a:rPr>
              <a:t>gretta-grettas</a:t>
            </a:r>
            <a:endParaRPr b="1" dirty="0">
              <a:solidFill>
                <a:schemeClr val="bg1"/>
              </a:solidFill>
            </a:endParaRPr>
          </a:p>
        </p:txBody>
      </p:sp>
      <p:sp>
        <p:nvSpPr>
          <p:cNvPr id="8" name="Google Shape;99;p18">
            <a:extLst>
              <a:ext uri="{FF2B5EF4-FFF2-40B4-BE49-F238E27FC236}">
                <a16:creationId xmlns:a16="http://schemas.microsoft.com/office/drawing/2014/main" id="{08169D2B-94E4-4261-96E8-7863DEF70E26}"/>
              </a:ext>
            </a:extLst>
          </p:cNvPr>
          <p:cNvSpPr txBox="1"/>
          <p:nvPr/>
        </p:nvSpPr>
        <p:spPr>
          <a:xfrm>
            <a:off x="102940" y="2988871"/>
            <a:ext cx="2607732" cy="11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tr-TR" b="1" dirty="0">
                <a:solidFill>
                  <a:schemeClr val="bg1"/>
                </a:solidFill>
              </a:rPr>
              <a:t>M. Yarkın Ergin</a:t>
            </a:r>
            <a:endParaRPr b="1" dirty="0">
              <a:solidFill>
                <a:schemeClr val="bg1"/>
              </a:solidFill>
            </a:endParaRPr>
          </a:p>
          <a:p>
            <a:pPr marL="0" lvl="0" indent="0" algn="ctr" rtl="0">
              <a:spcBef>
                <a:spcPts val="0"/>
              </a:spcBef>
              <a:spcAft>
                <a:spcPts val="0"/>
              </a:spcAft>
              <a:buNone/>
            </a:pPr>
            <a:r>
              <a:rPr lang="tr-TR" u="sng" dirty="0">
                <a:solidFill>
                  <a:schemeClr val="bg1"/>
                </a:solidFill>
                <a:hlinkClick r:id="rId7">
                  <a:extLst>
                    <a:ext uri="{A12FA001-AC4F-418D-AE19-62706E023703}">
                      <ahyp:hlinkClr xmlns:ahyp="http://schemas.microsoft.com/office/drawing/2018/hyperlinkcolor" val="tx"/>
                    </a:ext>
                  </a:extLst>
                </a:hlinkClick>
              </a:rPr>
              <a:t>m.yarkin.ergin</a:t>
            </a:r>
            <a:r>
              <a:rPr lang="en" u="sng" dirty="0">
                <a:solidFill>
                  <a:schemeClr val="bg1"/>
                </a:solidFill>
                <a:hlinkClick r:id="rId7">
                  <a:extLst>
                    <a:ext uri="{A12FA001-AC4F-418D-AE19-62706E023703}">
                      <ahyp:hlinkClr xmlns:ahyp="http://schemas.microsoft.com/office/drawing/2018/hyperlinkcolor" val="tx"/>
                    </a:ext>
                  </a:extLst>
                </a:hlinkClick>
              </a:rPr>
              <a:t>@</a:t>
            </a:r>
            <a:r>
              <a:rPr lang="tr-TR" u="sng" dirty="0">
                <a:solidFill>
                  <a:schemeClr val="bg1"/>
                </a:solidFill>
                <a:hlinkClick r:id="rId7">
                  <a:extLst>
                    <a:ext uri="{A12FA001-AC4F-418D-AE19-62706E023703}">
                      <ahyp:hlinkClr xmlns:ahyp="http://schemas.microsoft.com/office/drawing/2018/hyperlinkcolor" val="tx"/>
                    </a:ext>
                  </a:extLst>
                </a:hlinkClick>
              </a:rPr>
              <a:t>gmail</a:t>
            </a:r>
            <a:r>
              <a:rPr lang="en" u="sng" dirty="0">
                <a:solidFill>
                  <a:schemeClr val="bg1"/>
                </a:solidFill>
                <a:hlinkClick r:id="rId7">
                  <a:extLst>
                    <a:ext uri="{A12FA001-AC4F-418D-AE19-62706E023703}">
                      <ahyp:hlinkClr xmlns:ahyp="http://schemas.microsoft.com/office/drawing/2018/hyperlinkcolor" val="tx"/>
                    </a:ext>
                  </a:extLst>
                </a:hlinkClick>
              </a:rPr>
              <a:t>.com</a:t>
            </a:r>
            <a:endParaRPr dirty="0">
              <a:solidFill>
                <a:schemeClr val="bg1"/>
              </a:solidFill>
            </a:endParaRPr>
          </a:p>
          <a:p>
            <a:pPr marL="0" lvl="0" indent="0" algn="ctr" rtl="0">
              <a:spcBef>
                <a:spcPts val="0"/>
              </a:spcBef>
              <a:spcAft>
                <a:spcPts val="0"/>
              </a:spcAft>
              <a:buNone/>
            </a:pPr>
            <a:endParaRPr dirty="0">
              <a:solidFill>
                <a:schemeClr val="bg1"/>
              </a:solidFill>
            </a:endParaRPr>
          </a:p>
          <a:p>
            <a:pPr marL="0" lvl="0" indent="0" algn="ctr" rtl="0">
              <a:spcBef>
                <a:spcPts val="0"/>
              </a:spcBef>
              <a:spcAft>
                <a:spcPts val="0"/>
              </a:spcAft>
              <a:buNone/>
            </a:pPr>
            <a:r>
              <a:rPr lang="tr-TR" dirty="0">
                <a:solidFill>
                  <a:schemeClr val="bg1"/>
                </a:solidFill>
              </a:rPr>
              <a:t>Rutgers University</a:t>
            </a:r>
            <a:endParaRPr dirty="0">
              <a:solidFill>
                <a:schemeClr val="bg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411</Words>
  <Application>Microsoft Office PowerPoint</Application>
  <PresentationFormat>On-screen Show (16:9)</PresentationFormat>
  <Paragraphs>45</Paragraphs>
  <Slides>6</Slides>
  <Notes>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vt:i4>
      </vt:variant>
    </vt:vector>
  </HeadingPairs>
  <TitlesOfParts>
    <vt:vector size="8" baseType="lpstr">
      <vt:lpstr>Arial</vt:lpstr>
      <vt:lpstr>Simple Light</vt:lpstr>
      <vt:lpstr>Gretta Grettas</vt:lpstr>
      <vt:lpstr>Is it chillier?</vt:lpstr>
      <vt:lpstr>Methods/Packages Used</vt:lpstr>
      <vt:lpstr>Results and Challenges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Donut or Bagel</dc:title>
  <cp:lastModifiedBy>Yarkın Ergin</cp:lastModifiedBy>
  <cp:revision>13</cp:revision>
  <dcterms:modified xsi:type="dcterms:W3CDTF">2020-05-28T22:13:35Z</dcterms:modified>
</cp:coreProperties>
</file>